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Quicksand" charset="1" panose="00000500000000000000"/>
      <p:regular r:id="rId18"/>
    </p:embeddedFont>
    <p:embeddedFont>
      <p:font typeface="Quicksand Bold" charset="1" panose="00000800000000000000"/>
      <p:regular r:id="rId19"/>
    </p:embeddedFont>
    <p:embeddedFont>
      <p:font typeface="Quicksand Light" charset="1" panose="00000400000000000000"/>
      <p:regular r:id="rId20"/>
    </p:embeddedFont>
    <p:embeddedFont>
      <p:font typeface="Quicksand Medium" charset="1" panose="00000600000000000000"/>
      <p:regular r:id="rId21"/>
    </p:embeddedFont>
    <p:embeddedFont>
      <p:font typeface="Be Vietnam" charset="1" panose="00000500000000000000"/>
      <p:regular r:id="rId22"/>
    </p:embeddedFont>
    <p:embeddedFont>
      <p:font typeface="Be Vietnam Italics" charset="1" panose="00000500000000000000"/>
      <p:regular r:id="rId23"/>
    </p:embeddedFont>
    <p:embeddedFont>
      <p:font typeface="Be Vietnam Thin" charset="1" panose="00000200000000000000"/>
      <p:regular r:id="rId24"/>
    </p:embeddedFont>
    <p:embeddedFont>
      <p:font typeface="Be Vietnam Thin Italics" charset="1" panose="00000300000000000000"/>
      <p:regular r:id="rId25"/>
    </p:embeddedFont>
    <p:embeddedFont>
      <p:font typeface="Be Vietnam Medium" charset="1" panose="00000600000000000000"/>
      <p:regular r:id="rId26"/>
    </p:embeddedFont>
    <p:embeddedFont>
      <p:font typeface="Be Vietnam Medium Italics" charset="1" panose="00000600000000000000"/>
      <p:regular r:id="rId27"/>
    </p:embeddedFont>
    <p:embeddedFont>
      <p:font typeface="Be Vietnam Ultra-Bold" charset="1" panose="00000900000000000000"/>
      <p:regular r:id="rId28"/>
    </p:embeddedFont>
    <p:embeddedFont>
      <p:font typeface="Be Vietnam Ultra-Bold Italics" charset="1" panose="000009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13519" y="2809435"/>
            <a:ext cx="10213897" cy="2607076"/>
          </a:xfrm>
          <a:prstGeom prst="rect">
            <a:avLst/>
          </a:prstGeom>
        </p:spPr>
        <p:txBody>
          <a:bodyPr anchor="t" rtlCol="false" tIns="0" lIns="0" bIns="0" rIns="0">
            <a:spAutoFit/>
          </a:bodyPr>
          <a:lstStyle/>
          <a:p>
            <a:pPr marL="0" indent="0" lvl="0">
              <a:lnSpc>
                <a:spcPts val="10015"/>
              </a:lnSpc>
            </a:pPr>
            <a:r>
              <a:rPr lang="en-US" sz="10015" spc="-420">
                <a:solidFill>
                  <a:srgbClr val="3139A8"/>
                </a:solidFill>
                <a:latin typeface="Be Vietnam Ultra-Bold"/>
              </a:rPr>
              <a:t>IMAGE STEGANOGRAPHY</a:t>
            </a:r>
          </a:p>
        </p:txBody>
      </p:sp>
      <p:sp>
        <p:nvSpPr>
          <p:cNvPr name="TextBox 10" id="10"/>
          <p:cNvSpPr txBox="true"/>
          <p:nvPr/>
        </p:nvSpPr>
        <p:spPr>
          <a:xfrm rot="0">
            <a:off x="413519" y="6874152"/>
            <a:ext cx="3178858" cy="2344047"/>
          </a:xfrm>
          <a:prstGeom prst="rect">
            <a:avLst/>
          </a:prstGeom>
        </p:spPr>
        <p:txBody>
          <a:bodyPr anchor="t" rtlCol="false" tIns="0" lIns="0" bIns="0" rIns="0">
            <a:spAutoFit/>
          </a:bodyPr>
          <a:lstStyle/>
          <a:p>
            <a:pPr>
              <a:lnSpc>
                <a:spcPts val="4675"/>
              </a:lnSpc>
            </a:pPr>
            <a:r>
              <a:rPr lang="en-US" sz="3339">
                <a:solidFill>
                  <a:srgbClr val="3139A8"/>
                </a:solidFill>
                <a:latin typeface="Canva Sans Bold"/>
              </a:rPr>
              <a:t>By :</a:t>
            </a:r>
          </a:p>
          <a:p>
            <a:pPr>
              <a:lnSpc>
                <a:spcPts val="4675"/>
              </a:lnSpc>
            </a:pPr>
            <a:r>
              <a:rPr lang="en-US" sz="3339">
                <a:solidFill>
                  <a:srgbClr val="3139A8"/>
                </a:solidFill>
                <a:latin typeface="Canva Sans Bold"/>
              </a:rPr>
              <a:t>Vishal.B</a:t>
            </a:r>
          </a:p>
          <a:p>
            <a:pPr>
              <a:lnSpc>
                <a:spcPts val="4675"/>
              </a:lnSpc>
            </a:pPr>
            <a:r>
              <a:rPr lang="en-US" sz="3339">
                <a:solidFill>
                  <a:srgbClr val="3139A8"/>
                </a:solidFill>
                <a:latin typeface="Canva Sans Bold"/>
              </a:rPr>
              <a:t>G.S. Ruparani</a:t>
            </a:r>
          </a:p>
          <a:p>
            <a:pPr algn="just">
              <a:lnSpc>
                <a:spcPts val="4675"/>
              </a:lnSpc>
            </a:pPr>
            <a:r>
              <a:rPr lang="en-US" sz="3339">
                <a:solidFill>
                  <a:srgbClr val="3139A8"/>
                </a:solidFill>
                <a:latin typeface="Canva Sans Bold"/>
              </a:rPr>
              <a:t>Pushkala.S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028700" y="1434702"/>
            <a:ext cx="8385935" cy="203454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PROBLEM STATEMENT</a:t>
            </a:r>
          </a:p>
        </p:txBody>
      </p:sp>
      <p:sp>
        <p:nvSpPr>
          <p:cNvPr name="TextBox 6" id="6"/>
          <p:cNvSpPr txBox="true"/>
          <p:nvPr/>
        </p:nvSpPr>
        <p:spPr>
          <a:xfrm rot="0">
            <a:off x="1028700" y="3905315"/>
            <a:ext cx="8930729" cy="5019676"/>
          </a:xfrm>
          <a:prstGeom prst="rect">
            <a:avLst/>
          </a:prstGeom>
        </p:spPr>
        <p:txBody>
          <a:bodyPr anchor="t" rtlCol="false" tIns="0" lIns="0" bIns="0" rIns="0">
            <a:spAutoFit/>
          </a:bodyPr>
          <a:lstStyle/>
          <a:p>
            <a:pPr>
              <a:lnSpc>
                <a:spcPts val="4049"/>
              </a:lnSpc>
            </a:pPr>
            <a:r>
              <a:rPr lang="en-US" sz="2499">
                <a:solidFill>
                  <a:srgbClr val="FFFFFF"/>
                </a:solidFill>
                <a:latin typeface="Quicksand Medium"/>
              </a:rPr>
              <a:t>Image Steganography is the process of hiding a secret message which is text-based data within non-text file image file, It is done in such a way someone cannot know the presence of a hidden message in a particular file. Steganography’s main purpose is to maintain secret communication between two people. It generally refers to encoding and decoding. In our image Steganography project, we will be encoding and decoding the data into an image file.</a:t>
            </a:r>
          </a:p>
          <a:p>
            <a:pPr>
              <a:lnSpc>
                <a:spcPts val="404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2890758"/>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OVERVIEW</a:t>
            </a:r>
          </a:p>
        </p:txBody>
      </p:sp>
      <p:sp>
        <p:nvSpPr>
          <p:cNvPr name="TextBox 3" id="3"/>
          <p:cNvSpPr txBox="true"/>
          <p:nvPr/>
        </p:nvSpPr>
        <p:spPr>
          <a:xfrm rot="0">
            <a:off x="1219200" y="4264422"/>
            <a:ext cx="7570711" cy="2732533"/>
          </a:xfrm>
          <a:prstGeom prst="rect">
            <a:avLst/>
          </a:prstGeom>
        </p:spPr>
        <p:txBody>
          <a:bodyPr anchor="t" rtlCol="false" tIns="0" lIns="0" bIns="0" rIns="0">
            <a:spAutoFit/>
          </a:bodyPr>
          <a:lstStyle/>
          <a:p>
            <a:pPr>
              <a:lnSpc>
                <a:spcPts val="4373"/>
              </a:lnSpc>
            </a:pPr>
          </a:p>
          <a:p>
            <a:pPr>
              <a:lnSpc>
                <a:spcPts val="4373"/>
              </a:lnSpc>
            </a:pPr>
            <a:r>
              <a:rPr lang="en-US" sz="2699">
                <a:solidFill>
                  <a:srgbClr val="3139A8"/>
                </a:solidFill>
                <a:latin typeface="Quicksand Medium"/>
              </a:rPr>
              <a:t>The ‘stego’ image is the image that results from embedding secret data inside the original image. The image then acts as a medium for transfer of the encoded message.</a:t>
            </a: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t="0" r="-25046" b="0"/>
              </a:stretch>
            </a:blip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53131" y="4527805"/>
            <a:ext cx="3823681" cy="5286530"/>
            <a:chOff x="0" y="0"/>
            <a:chExt cx="966960" cy="1336896"/>
          </a:xfrm>
        </p:grpSpPr>
        <p:sp>
          <p:nvSpPr>
            <p:cNvPr name="Freeform 3" id="3"/>
            <p:cNvSpPr/>
            <p:nvPr/>
          </p:nvSpPr>
          <p:spPr>
            <a:xfrm flipH="false" flipV="false" rot="0">
              <a:off x="0" y="0"/>
              <a:ext cx="966960" cy="1336896"/>
            </a:xfrm>
            <a:custGeom>
              <a:avLst/>
              <a:gdLst/>
              <a:ahLst/>
              <a:cxnLst/>
              <a:rect r="r" b="b" t="t" l="l"/>
              <a:pathLst>
                <a:path h="1336896" w="966960">
                  <a:moveTo>
                    <a:pt x="0" y="0"/>
                  </a:moveTo>
                  <a:lnTo>
                    <a:pt x="966960" y="0"/>
                  </a:lnTo>
                  <a:lnTo>
                    <a:pt x="966960" y="1336896"/>
                  </a:lnTo>
                  <a:lnTo>
                    <a:pt x="0" y="1336896"/>
                  </a:lnTo>
                  <a:close/>
                </a:path>
              </a:pathLst>
            </a:custGeom>
            <a:solidFill>
              <a:srgbClr val="5383FF"/>
            </a:solidFill>
          </p:spPr>
        </p:sp>
        <p:sp>
          <p:nvSpPr>
            <p:cNvPr name="TextBox 4" id="4"/>
            <p:cNvSpPr txBox="true"/>
            <p:nvPr/>
          </p:nvSpPr>
          <p:spPr>
            <a:xfrm>
              <a:off x="0" y="19050"/>
              <a:ext cx="966960" cy="1317846"/>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74521" y="2796398"/>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APPLICATIONS</a:t>
            </a:r>
          </a:p>
        </p:txBody>
      </p:sp>
      <p:sp>
        <p:nvSpPr>
          <p:cNvPr name="TextBox 6" id="6"/>
          <p:cNvSpPr txBox="true"/>
          <p:nvPr/>
        </p:nvSpPr>
        <p:spPr>
          <a:xfrm rot="0">
            <a:off x="1800800" y="5540540"/>
            <a:ext cx="2801780" cy="2592910"/>
          </a:xfrm>
          <a:prstGeom prst="rect">
            <a:avLst/>
          </a:prstGeom>
        </p:spPr>
        <p:txBody>
          <a:bodyPr anchor="t" rtlCol="false" tIns="0" lIns="0" bIns="0" rIns="0">
            <a:spAutoFit/>
          </a:bodyPr>
          <a:lstStyle/>
          <a:p>
            <a:pPr>
              <a:lnSpc>
                <a:spcPts val="4152"/>
              </a:lnSpc>
            </a:pPr>
            <a:r>
              <a:rPr lang="en-US" sz="2662">
                <a:solidFill>
                  <a:srgbClr val="FFFFFF"/>
                </a:solidFill>
                <a:latin typeface="Montserrat Medium"/>
              </a:rPr>
              <a:t>Hackers use steganography techniques for malware transmission</a:t>
            </a:r>
          </a:p>
        </p:txBody>
      </p:sp>
      <p:grpSp>
        <p:nvGrpSpPr>
          <p:cNvPr name="Group 7" id="7"/>
          <p:cNvGrpSpPr/>
          <p:nvPr/>
        </p:nvGrpSpPr>
        <p:grpSpPr>
          <a:xfrm rot="0">
            <a:off x="5223634" y="4527805"/>
            <a:ext cx="3823681" cy="5286530"/>
            <a:chOff x="0" y="0"/>
            <a:chExt cx="966960" cy="1336896"/>
          </a:xfrm>
        </p:grpSpPr>
        <p:sp>
          <p:nvSpPr>
            <p:cNvPr name="Freeform 8" id="8"/>
            <p:cNvSpPr/>
            <p:nvPr/>
          </p:nvSpPr>
          <p:spPr>
            <a:xfrm flipH="false" flipV="false" rot="0">
              <a:off x="0" y="0"/>
              <a:ext cx="966960" cy="1336896"/>
            </a:xfrm>
            <a:custGeom>
              <a:avLst/>
              <a:gdLst/>
              <a:ahLst/>
              <a:cxnLst/>
              <a:rect r="r" b="b" t="t" l="l"/>
              <a:pathLst>
                <a:path h="1336896" w="966960">
                  <a:moveTo>
                    <a:pt x="0" y="0"/>
                  </a:moveTo>
                  <a:lnTo>
                    <a:pt x="966960" y="0"/>
                  </a:lnTo>
                  <a:lnTo>
                    <a:pt x="966960" y="1336896"/>
                  </a:lnTo>
                  <a:lnTo>
                    <a:pt x="0" y="1336896"/>
                  </a:lnTo>
                  <a:close/>
                </a:path>
              </a:pathLst>
            </a:custGeom>
            <a:solidFill>
              <a:srgbClr val="3139A8"/>
            </a:solidFill>
          </p:spPr>
        </p:sp>
        <p:sp>
          <p:nvSpPr>
            <p:cNvPr name="TextBox 9" id="9"/>
            <p:cNvSpPr txBox="true"/>
            <p:nvPr/>
          </p:nvSpPr>
          <p:spPr>
            <a:xfrm>
              <a:off x="0" y="19050"/>
              <a:ext cx="966960" cy="1317846"/>
            </a:xfrm>
            <a:prstGeom prst="rect">
              <a:avLst/>
            </a:prstGeom>
          </p:spPr>
          <p:txBody>
            <a:bodyPr anchor="ctr" rtlCol="false" tIns="50800" lIns="50800" bIns="50800" rIns="50800"/>
            <a:lstStyle/>
            <a:p>
              <a:pPr algn="ctr">
                <a:lnSpc>
                  <a:spcPts val="2266"/>
                </a:lnSpc>
              </a:pPr>
            </a:p>
          </p:txBody>
        </p:sp>
      </p:grpSp>
      <p:sp>
        <p:nvSpPr>
          <p:cNvPr name="TextBox 10" id="10"/>
          <p:cNvSpPr txBox="true"/>
          <p:nvPr/>
        </p:nvSpPr>
        <p:spPr>
          <a:xfrm rot="0">
            <a:off x="5847920" y="5883631"/>
            <a:ext cx="2575110" cy="1916254"/>
          </a:xfrm>
          <a:prstGeom prst="rect">
            <a:avLst/>
          </a:prstGeom>
        </p:spPr>
        <p:txBody>
          <a:bodyPr anchor="t" rtlCol="false" tIns="0" lIns="0" bIns="0" rIns="0">
            <a:spAutoFit/>
          </a:bodyPr>
          <a:lstStyle/>
          <a:p>
            <a:pPr>
              <a:lnSpc>
                <a:spcPts val="3841"/>
              </a:lnSpc>
            </a:pPr>
            <a:r>
              <a:rPr lang="en-US" sz="2462">
                <a:solidFill>
                  <a:srgbClr val="FFFFFF"/>
                </a:solidFill>
                <a:latin typeface="Montserrat Medium"/>
              </a:rPr>
              <a:t>Intelligence agencies use them for communication</a:t>
            </a:r>
          </a:p>
        </p:txBody>
      </p:sp>
      <p:grpSp>
        <p:nvGrpSpPr>
          <p:cNvPr name="Group 11" id="11"/>
          <p:cNvGrpSpPr/>
          <p:nvPr/>
        </p:nvGrpSpPr>
        <p:grpSpPr>
          <a:xfrm rot="0">
            <a:off x="9268431" y="4527805"/>
            <a:ext cx="3823681" cy="5286530"/>
            <a:chOff x="0" y="0"/>
            <a:chExt cx="966960" cy="1336896"/>
          </a:xfrm>
        </p:grpSpPr>
        <p:sp>
          <p:nvSpPr>
            <p:cNvPr name="Freeform 12" id="12"/>
            <p:cNvSpPr/>
            <p:nvPr/>
          </p:nvSpPr>
          <p:spPr>
            <a:xfrm flipH="false" flipV="false" rot="0">
              <a:off x="0" y="0"/>
              <a:ext cx="966960" cy="1336896"/>
            </a:xfrm>
            <a:custGeom>
              <a:avLst/>
              <a:gdLst/>
              <a:ahLst/>
              <a:cxnLst/>
              <a:rect r="r" b="b" t="t" l="l"/>
              <a:pathLst>
                <a:path h="1336896" w="966960">
                  <a:moveTo>
                    <a:pt x="0" y="0"/>
                  </a:moveTo>
                  <a:lnTo>
                    <a:pt x="966960" y="0"/>
                  </a:lnTo>
                  <a:lnTo>
                    <a:pt x="966960" y="1336896"/>
                  </a:lnTo>
                  <a:lnTo>
                    <a:pt x="0" y="1336896"/>
                  </a:lnTo>
                  <a:close/>
                </a:path>
              </a:pathLst>
            </a:custGeom>
            <a:solidFill>
              <a:srgbClr val="5383FF"/>
            </a:solidFill>
          </p:spPr>
        </p:sp>
        <p:sp>
          <p:nvSpPr>
            <p:cNvPr name="TextBox 13" id="13"/>
            <p:cNvSpPr txBox="true"/>
            <p:nvPr/>
          </p:nvSpPr>
          <p:spPr>
            <a:xfrm>
              <a:off x="0" y="19050"/>
              <a:ext cx="966960" cy="1317846"/>
            </a:xfrm>
            <a:prstGeom prst="rect">
              <a:avLst/>
            </a:prstGeom>
          </p:spPr>
          <p:txBody>
            <a:bodyPr anchor="ctr" rtlCol="false" tIns="50800" lIns="50800" bIns="50800" rIns="50800"/>
            <a:lstStyle/>
            <a:p>
              <a:pPr algn="ctr">
                <a:lnSpc>
                  <a:spcPts val="2266"/>
                </a:lnSpc>
              </a:pPr>
            </a:p>
          </p:txBody>
        </p:sp>
      </p:grpSp>
      <p:sp>
        <p:nvSpPr>
          <p:cNvPr name="TextBox 14" id="14"/>
          <p:cNvSpPr txBox="true"/>
          <p:nvPr/>
        </p:nvSpPr>
        <p:spPr>
          <a:xfrm rot="0">
            <a:off x="9891697" y="4960854"/>
            <a:ext cx="2575110" cy="4178251"/>
          </a:xfrm>
          <a:prstGeom prst="rect">
            <a:avLst/>
          </a:prstGeom>
        </p:spPr>
        <p:txBody>
          <a:bodyPr anchor="t" rtlCol="false" tIns="0" lIns="0" bIns="0" rIns="0">
            <a:spAutoFit/>
          </a:bodyPr>
          <a:lstStyle/>
          <a:p>
            <a:pPr>
              <a:lnSpc>
                <a:spcPts val="3685"/>
              </a:lnSpc>
            </a:pPr>
            <a:r>
              <a:rPr lang="en-US" sz="2362">
                <a:solidFill>
                  <a:srgbClr val="FFFFFF"/>
                </a:solidFill>
                <a:latin typeface="Montserrat Medium"/>
              </a:rPr>
              <a:t>Printers also use micro-dots as a steganography tool to embed timestamps and date information within the document. </a:t>
            </a:r>
          </a:p>
        </p:txBody>
      </p:sp>
      <p:grpSp>
        <p:nvGrpSpPr>
          <p:cNvPr name="Group 15" id="15"/>
          <p:cNvGrpSpPr/>
          <p:nvPr/>
        </p:nvGrpSpPr>
        <p:grpSpPr>
          <a:xfrm rot="0">
            <a:off x="13311188" y="4527805"/>
            <a:ext cx="3823681" cy="5286530"/>
            <a:chOff x="0" y="0"/>
            <a:chExt cx="966960" cy="1336896"/>
          </a:xfrm>
        </p:grpSpPr>
        <p:sp>
          <p:nvSpPr>
            <p:cNvPr name="Freeform 16" id="16"/>
            <p:cNvSpPr/>
            <p:nvPr/>
          </p:nvSpPr>
          <p:spPr>
            <a:xfrm flipH="false" flipV="false" rot="0">
              <a:off x="0" y="0"/>
              <a:ext cx="966960" cy="1336896"/>
            </a:xfrm>
            <a:custGeom>
              <a:avLst/>
              <a:gdLst/>
              <a:ahLst/>
              <a:cxnLst/>
              <a:rect r="r" b="b" t="t" l="l"/>
              <a:pathLst>
                <a:path h="1336896" w="966960">
                  <a:moveTo>
                    <a:pt x="0" y="0"/>
                  </a:moveTo>
                  <a:lnTo>
                    <a:pt x="966960" y="0"/>
                  </a:lnTo>
                  <a:lnTo>
                    <a:pt x="966960" y="1336896"/>
                  </a:lnTo>
                  <a:lnTo>
                    <a:pt x="0" y="1336896"/>
                  </a:lnTo>
                  <a:close/>
                </a:path>
              </a:pathLst>
            </a:custGeom>
            <a:solidFill>
              <a:srgbClr val="3139A8"/>
            </a:solidFill>
          </p:spPr>
        </p:sp>
        <p:sp>
          <p:nvSpPr>
            <p:cNvPr name="TextBox 17" id="17"/>
            <p:cNvSpPr txBox="true"/>
            <p:nvPr/>
          </p:nvSpPr>
          <p:spPr>
            <a:xfrm>
              <a:off x="0" y="19050"/>
              <a:ext cx="966960" cy="1317846"/>
            </a:xfrm>
            <a:prstGeom prst="rect">
              <a:avLst/>
            </a:prstGeom>
          </p:spPr>
          <p:txBody>
            <a:bodyPr anchor="ctr" rtlCol="false" tIns="50800" lIns="50800" bIns="50800" rIns="50800"/>
            <a:lstStyle/>
            <a:p>
              <a:pPr algn="ctr">
                <a:lnSpc>
                  <a:spcPts val="2266"/>
                </a:lnSpc>
              </a:pPr>
            </a:p>
          </p:txBody>
        </p:sp>
      </p:grpSp>
      <p:sp>
        <p:nvSpPr>
          <p:cNvPr name="TextBox 18" id="18"/>
          <p:cNvSpPr txBox="true"/>
          <p:nvPr/>
        </p:nvSpPr>
        <p:spPr>
          <a:xfrm rot="0">
            <a:off x="13935473" y="4960854"/>
            <a:ext cx="2575110" cy="4459048"/>
          </a:xfrm>
          <a:prstGeom prst="rect">
            <a:avLst/>
          </a:prstGeom>
        </p:spPr>
        <p:txBody>
          <a:bodyPr anchor="t" rtlCol="false" tIns="0" lIns="0" bIns="0" rIns="0">
            <a:spAutoFit/>
          </a:bodyPr>
          <a:lstStyle/>
          <a:p>
            <a:pPr>
              <a:lnSpc>
                <a:spcPts val="3529"/>
              </a:lnSpc>
            </a:pPr>
            <a:r>
              <a:rPr lang="en-US" sz="2262">
                <a:solidFill>
                  <a:srgbClr val="FFFFFF"/>
                </a:solidFill>
                <a:latin typeface="Montserrat Medium"/>
              </a:rPr>
              <a:t> The same technique is used in bank-note printing, to prevent color copiers from reproducing images of currency as fake-notes.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2029710"/>
            <a:ext cx="8385935" cy="203454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LSB TYPE STEGANOGRAPHY</a:t>
            </a:r>
          </a:p>
        </p:txBody>
      </p:sp>
      <p:sp>
        <p:nvSpPr>
          <p:cNvPr name="TextBox 7" id="7"/>
          <p:cNvSpPr txBox="true"/>
          <p:nvPr/>
        </p:nvSpPr>
        <p:spPr>
          <a:xfrm rot="0">
            <a:off x="1219200" y="5029200"/>
            <a:ext cx="7570711" cy="3709417"/>
          </a:xfrm>
          <a:prstGeom prst="rect">
            <a:avLst/>
          </a:prstGeom>
        </p:spPr>
        <p:txBody>
          <a:bodyPr anchor="t" rtlCol="false" tIns="0" lIns="0" bIns="0" rIns="0">
            <a:spAutoFit/>
          </a:bodyPr>
          <a:lstStyle/>
          <a:p>
            <a:pPr>
              <a:lnSpc>
                <a:spcPts val="4211"/>
              </a:lnSpc>
            </a:pPr>
            <a:r>
              <a:rPr lang="en-US" sz="2599">
                <a:solidFill>
                  <a:srgbClr val="FFFFFF"/>
                </a:solidFill>
                <a:latin typeface="Quicksand Medium"/>
              </a:rPr>
              <a:t>LSB stands for Least Significant Bit. The idea behind LSB embedding is that if we change the last bit value of a pixel, there won’t be much visible change in the colour. For example, 0 is black. Changing the value to 1 won’t make much of a difference since it is still black, just a lighter shade.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724967" y="2341298"/>
            <a:ext cx="8621287" cy="5094397"/>
          </a:xfrm>
          <a:custGeom>
            <a:avLst/>
            <a:gdLst/>
            <a:ahLst/>
            <a:cxnLst/>
            <a:rect r="r" b="b" t="t" l="l"/>
            <a:pathLst>
              <a:path h="5094397" w="8621287">
                <a:moveTo>
                  <a:pt x="0" y="0"/>
                </a:moveTo>
                <a:lnTo>
                  <a:pt x="8621287" y="0"/>
                </a:lnTo>
                <a:lnTo>
                  <a:pt x="8621287" y="5094397"/>
                </a:lnTo>
                <a:lnTo>
                  <a:pt x="0" y="5094397"/>
                </a:lnTo>
                <a:lnTo>
                  <a:pt x="0" y="0"/>
                </a:lnTo>
                <a:close/>
              </a:path>
            </a:pathLst>
          </a:custGeom>
          <a:blipFill>
            <a:blip r:embed="rId2"/>
            <a:stretch>
              <a:fillRect l="0" t="0" r="0" b="0"/>
            </a:stretch>
          </a:blipFill>
        </p:spPr>
      </p:sp>
      <p:sp>
        <p:nvSpPr>
          <p:cNvPr name="Freeform 3" id="3"/>
          <p:cNvSpPr/>
          <p:nvPr/>
        </p:nvSpPr>
        <p:spPr>
          <a:xfrm flipH="false" flipV="false" rot="0">
            <a:off x="10798453" y="2341298"/>
            <a:ext cx="6154557" cy="5245361"/>
          </a:xfrm>
          <a:custGeom>
            <a:avLst/>
            <a:gdLst/>
            <a:ahLst/>
            <a:cxnLst/>
            <a:rect r="r" b="b" t="t" l="l"/>
            <a:pathLst>
              <a:path h="5245361" w="6154557">
                <a:moveTo>
                  <a:pt x="0" y="0"/>
                </a:moveTo>
                <a:lnTo>
                  <a:pt x="6154557" y="0"/>
                </a:lnTo>
                <a:lnTo>
                  <a:pt x="6154557" y="5245362"/>
                </a:lnTo>
                <a:lnTo>
                  <a:pt x="0" y="5245362"/>
                </a:lnTo>
                <a:lnTo>
                  <a:pt x="0" y="0"/>
                </a:lnTo>
                <a:close/>
              </a:path>
            </a:pathLst>
          </a:custGeom>
          <a:blipFill>
            <a:blip r:embed="rId3"/>
            <a:stretch>
              <a:fillRect l="0" t="0" r="0" b="0"/>
            </a:stretch>
          </a:blipFill>
        </p:spPr>
      </p:sp>
      <p:sp>
        <p:nvSpPr>
          <p:cNvPr name="TextBox 4" id="4"/>
          <p:cNvSpPr txBox="true"/>
          <p:nvPr/>
        </p:nvSpPr>
        <p:spPr>
          <a:xfrm rot="0">
            <a:off x="724967" y="933450"/>
            <a:ext cx="356973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WORKING :</a:t>
            </a:r>
          </a:p>
        </p:txBody>
      </p:sp>
      <p:sp>
        <p:nvSpPr>
          <p:cNvPr name="TextBox 5" id="5"/>
          <p:cNvSpPr txBox="true"/>
          <p:nvPr/>
        </p:nvSpPr>
        <p:spPr>
          <a:xfrm rot="0">
            <a:off x="10871200" y="933450"/>
            <a:ext cx="592800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BLOCK DIAGRAM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DAF1R_BuEc4</dc:identifier>
  <dcterms:modified xsi:type="dcterms:W3CDTF">2011-08-01T06:04:30Z</dcterms:modified>
  <cp:revision>1</cp:revision>
  <dc:title>image steganography</dc:title>
</cp:coreProperties>
</file>